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 autoAdjust="0"/>
    <p:restoredTop sz="94713" autoAdjust="0"/>
  </p:normalViewPr>
  <p:slideViewPr>
    <p:cSldViewPr>
      <p:cViewPr varScale="1">
        <p:scale>
          <a:sx n="65" d="100"/>
          <a:sy n="65" d="100"/>
        </p:scale>
        <p:origin x="-88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11052-AD9A-4E1D-80DA-AD42CE3101B5}" type="datetimeFigureOut">
              <a:rPr lang="it-IT" smtClean="0"/>
              <a:pPr/>
              <a:t>06/12/2019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D6CD2-9FE2-4EF1-AC08-D64ED494B66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9CA9D4-5F10-4E62-A654-FDBD43CDE0A6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DC32BB-28FE-4429-AB2E-E88E10AEB7F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A74DBF-ED33-45CC-96C4-F89398D54329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DC32BB-28FE-4429-AB2E-E88E10AEB7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060DF7-32AF-49FA-9003-757580F81440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DC32BB-28FE-4429-AB2E-E88E10AEB7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627E92-FC5F-459E-A3BE-7E19E6CBF58B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DC32BB-28FE-4429-AB2E-E88E10AEB7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0A6574-5D0E-45A6-9B25-76FBB9BE01D9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DC32BB-28FE-4429-AB2E-E88E10AEB7F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5CB52A-9E4B-4420-A0F5-4CB5768F9E25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DC32BB-28FE-4429-AB2E-E88E10AEB7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12C5C3-CF69-4933-BE88-43622B4B3164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DC32BB-28FE-4429-AB2E-E88E10AEB7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C7F6B8-1D80-45C5-BEDE-179070A186CF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DC32BB-28FE-4429-AB2E-E88E10AEB7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13419-D5D1-4788-B2F1-5C752A281795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DC32BB-28FE-4429-AB2E-E88E10AEB7F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C1DF66-83C3-4645-BA7F-327DFEFE1D24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DC32BB-28FE-4429-AB2E-E88E10AEB7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A49D07-4EEE-4B7C-8488-6E1690AA2431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DC32BB-28FE-4429-AB2E-E88E10AEB7F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A9021DE-5A45-4D7C-8E86-FEF3356F3A5A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CDC32BB-28FE-4429-AB2E-E88E10AEB7F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8100392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</a:rPr>
              <a:t/>
            </a:r>
            <a:br>
              <a:rPr lang="it-IT" sz="36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/>
            </a:r>
            <a:br>
              <a:rPr lang="it-IT" sz="36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/>
            </a:r>
            <a:br>
              <a:rPr lang="it-IT" sz="36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/>
            </a:r>
            <a:br>
              <a:rPr lang="it-IT" sz="3600" b="1" dirty="0" smtClean="0">
                <a:solidFill>
                  <a:srgbClr val="FF0000"/>
                </a:solidFill>
              </a:rPr>
            </a:br>
            <a:r>
              <a:rPr lang="it-IT" sz="3100" b="1" dirty="0" smtClean="0">
                <a:solidFill>
                  <a:srgbClr val="FF0000"/>
                </a:solidFill>
              </a:rPr>
              <a:t>LEGGE </a:t>
            </a:r>
            <a:r>
              <a:rPr lang="it-IT" sz="3100" b="1" dirty="0" smtClean="0">
                <a:solidFill>
                  <a:srgbClr val="FF0000"/>
                </a:solidFill>
              </a:rPr>
              <a:t>SUL </a:t>
            </a:r>
            <a:r>
              <a:rPr lang="it-IT" sz="3100" b="1" dirty="0" smtClean="0">
                <a:solidFill>
                  <a:srgbClr val="FF0000"/>
                </a:solidFill>
              </a:rPr>
              <a:t>TESTAMENTO </a:t>
            </a:r>
            <a:r>
              <a:rPr lang="it-IT" sz="3100" b="1" dirty="0" smtClean="0">
                <a:solidFill>
                  <a:srgbClr val="FF0000"/>
                </a:solidFill>
              </a:rPr>
              <a:t>BIOLOGICO</a:t>
            </a:r>
            <a:endParaRPr lang="it-IT" sz="31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59632" y="4077072"/>
            <a:ext cx="7704856" cy="151216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2400" b="1" i="1" dirty="0" smtClean="0">
                <a:solidFill>
                  <a:srgbClr val="00B050"/>
                </a:solidFill>
              </a:rPr>
              <a:t>Dal consenso informato alle nuove disposizioni su accanimento terapeutico, nutrizione e idratazione artificiale: tutto quello che c'è da sapere sulla norma approvata al Senato, (14 dicembre 2017)</a:t>
            </a:r>
            <a:endParaRPr lang="it-IT" sz="2400" b="1" dirty="0" smtClean="0">
              <a:solidFill>
                <a:srgbClr val="00B050"/>
              </a:solidFill>
            </a:endParaRP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5661248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Prof. Francesco Cannizzaro </a:t>
            </a:r>
          </a:p>
          <a:p>
            <a:pPr algn="ctr"/>
            <a:r>
              <a:rPr lang="it-IT" b="1" dirty="0" smtClean="0"/>
              <a:t>Specialista in Pedagogia, Bioetica e Sessuologia</a:t>
            </a:r>
            <a:endParaRPr lang="it-IT" b="1" dirty="0"/>
          </a:p>
        </p:txBody>
      </p:sp>
      <p:pic>
        <p:nvPicPr>
          <p:cNvPr id="1026" name="Picture 2" descr="C:\Users\Master\Desktop\foto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908720"/>
            <a:ext cx="2952328" cy="2952328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</p:pic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42D1-F287-49CD-953E-A5EBAA396C5D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15616" y="1556792"/>
            <a:ext cx="7776864" cy="25545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L'esenzione </a:t>
            </a:r>
            <a:r>
              <a:rPr lang="it-IT" sz="2000" b="1" dirty="0">
                <a:solidFill>
                  <a:srgbClr val="FF0000"/>
                </a:solidFill>
              </a:rPr>
              <a:t>del medico </a:t>
            </a:r>
            <a:r>
              <a:rPr lang="it-IT" sz="2000" dirty="0"/>
              <a:t>da "obblighi professionali" infatti per il testo di legge si limita ai casi in cui il paziente intenda esigere "trattamenti sanitari contrari a norme di legge, alla deontologia professionale o alle buone pratiche </a:t>
            </a:r>
            <a:r>
              <a:rPr lang="it-IT" sz="2000" dirty="0" err="1"/>
              <a:t>clinico-assistenziali</a:t>
            </a:r>
            <a:r>
              <a:rPr lang="it-IT" sz="2000" dirty="0"/>
              <a:t>": "a fronte di tali richieste - recita la norma - il medico non ha obblighi professionali". </a:t>
            </a:r>
            <a:endParaRPr lang="it-IT" sz="2000" dirty="0" smtClean="0"/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Ma </a:t>
            </a:r>
            <a:r>
              <a:rPr lang="it-IT" sz="2000" b="1" dirty="0">
                <a:solidFill>
                  <a:srgbClr val="FF0000"/>
                </a:solidFill>
              </a:rPr>
              <a:t>si tratta di fattispecie </a:t>
            </a:r>
            <a:r>
              <a:rPr lang="it-IT" sz="2000" dirty="0"/>
              <a:t>sulle quali, in caso di conflitto fra il medico da un lato e il paziente (o il tutore o fiduciario) dall'altro, sarà chiamato a pronunciarsi il </a:t>
            </a:r>
            <a:r>
              <a:rPr lang="it-IT" sz="2000" dirty="0" smtClean="0"/>
              <a:t>giudice.</a:t>
            </a:r>
            <a:endParaRPr lang="it-IT" sz="200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470DF-1E43-4EE1-AD01-AAE2339E3A9C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10</a:t>
            </a:fld>
            <a:endParaRPr lang="it-IT"/>
          </a:p>
        </p:txBody>
      </p:sp>
      <p:pic>
        <p:nvPicPr>
          <p:cNvPr id="9218" name="Picture 2" descr="C:\Users\Master\Desktop\foto\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221088"/>
            <a:ext cx="4536504" cy="2238821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</p:pic>
      <p:sp>
        <p:nvSpPr>
          <p:cNvPr id="7" name="CasellaDiTesto 6"/>
          <p:cNvSpPr txBox="1"/>
          <p:nvPr/>
        </p:nvSpPr>
        <p:spPr>
          <a:xfrm>
            <a:off x="1475656" y="105273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Il medico non ha obblighi professionali</a:t>
            </a:r>
            <a:endParaRPr lang="it-IT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15616" y="1556792"/>
            <a:ext cx="7776864" cy="31700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 </a:t>
            </a:r>
            <a:r>
              <a:rPr lang="it-IT" sz="2000" b="1" dirty="0">
                <a:solidFill>
                  <a:srgbClr val="FF0000"/>
                </a:solidFill>
              </a:rPr>
              <a:t>presenza di un pronunciamento del giudice </a:t>
            </a:r>
            <a:r>
              <a:rPr lang="it-IT" sz="2000" dirty="0"/>
              <a:t>di autorizzazione alla sospensione di idratazione e alimentazione (caso tutt'altro che </a:t>
            </a:r>
            <a:r>
              <a:rPr lang="it-IT" sz="2000" dirty="0" smtClean="0"/>
              <a:t>remoto), </a:t>
            </a:r>
            <a:r>
              <a:rPr lang="it-IT" sz="2000" dirty="0"/>
              <a:t>il medico non potrà più invocare nessuna delle esenzioni previste dal testo di legge, e sarà chiamato ad eseguire tale volontà nonostante le sue convinzioni contrarie. </a:t>
            </a:r>
            <a:endParaRPr lang="it-IT" sz="2000" dirty="0" smtClean="0"/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Sarà </a:t>
            </a:r>
            <a:r>
              <a:rPr lang="it-IT" sz="2000" b="1" dirty="0">
                <a:solidFill>
                  <a:srgbClr val="FF0000"/>
                </a:solidFill>
              </a:rPr>
              <a:t>pur vero </a:t>
            </a:r>
            <a:r>
              <a:rPr lang="it-IT" sz="2000" dirty="0"/>
              <a:t>che nella pratica concreta casi simili saranno "risolti" con l'affidamento del paziente a un altro sanitario (anche della stessa struttura sanitaria) disposto ad agire </a:t>
            </a:r>
            <a:r>
              <a:rPr lang="it-IT" sz="2000" dirty="0" smtClean="0"/>
              <a:t>conformemente </a:t>
            </a:r>
            <a:r>
              <a:rPr lang="it-IT" sz="2000" dirty="0"/>
              <a:t>alle richieste, ma </a:t>
            </a:r>
            <a:r>
              <a:rPr lang="it-IT" sz="2000" b="1" dirty="0" smtClean="0"/>
              <a:t>la </a:t>
            </a:r>
            <a:r>
              <a:rPr lang="it-IT" sz="2000" b="1" dirty="0"/>
              <a:t>mancanza di un'opzione di coscienza "vera", cioè fondata su un diritto soggettivo del medico, è un punto dolente.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151A5-1D6E-4C5F-AA85-19AF499F35F5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11</a:t>
            </a:fld>
            <a:endParaRPr lang="it-IT"/>
          </a:p>
        </p:txBody>
      </p:sp>
      <p:pic>
        <p:nvPicPr>
          <p:cNvPr id="10242" name="Picture 2" descr="C:\Users\Master\Desktop\foto\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869160"/>
            <a:ext cx="2893450" cy="1656184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</p:pic>
      <p:sp>
        <p:nvSpPr>
          <p:cNvPr id="7" name="CasellaDiTesto 6"/>
          <p:cNvSpPr txBox="1"/>
          <p:nvPr/>
        </p:nvSpPr>
        <p:spPr>
          <a:xfrm>
            <a:off x="1475656" y="105273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Manca una vera opzione di coscienza del medico</a:t>
            </a:r>
            <a:endParaRPr lang="it-IT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87624" y="1772816"/>
            <a:ext cx="7632848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La </a:t>
            </a:r>
            <a:r>
              <a:rPr lang="it-IT" sz="2000" b="1" dirty="0">
                <a:solidFill>
                  <a:srgbClr val="FF0000"/>
                </a:solidFill>
              </a:rPr>
              <a:t>legge stabilisce </a:t>
            </a:r>
            <a:r>
              <a:rPr lang="it-IT" sz="2000" dirty="0"/>
              <a:t>che nessun trattamento sanitario possa essere iniziato o proseguito se privo del consenso libero e informato della persona interessata. </a:t>
            </a:r>
            <a:endParaRPr lang="it-IT" sz="2000" dirty="0" smtClean="0"/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Il </a:t>
            </a:r>
            <a:r>
              <a:rPr lang="it-IT" sz="2000" b="1" dirty="0">
                <a:solidFill>
                  <a:srgbClr val="FF0000"/>
                </a:solidFill>
              </a:rPr>
              <a:t>consenso informato tra medico e paziente </a:t>
            </a:r>
            <a:r>
              <a:rPr lang="it-IT" sz="2000" dirty="0"/>
              <a:t>è espresso in forma scritta o, nel caso in cui le condizioni fisiche del paziente non lo consentano, attraverso videoregistrazione o dispositivi che consentano alla persona con disabilità di </a:t>
            </a:r>
            <a:r>
              <a:rPr lang="it-IT" sz="2000" dirty="0" smtClean="0"/>
              <a:t>comunicare.</a:t>
            </a:r>
            <a:endParaRPr lang="it-IT" sz="200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8387-F99B-4F92-A084-D34CADBA7FCC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12</a:t>
            </a:fld>
            <a:endParaRPr lang="it-IT"/>
          </a:p>
        </p:txBody>
      </p:sp>
      <p:pic>
        <p:nvPicPr>
          <p:cNvPr id="11266" name="Picture 2" descr="C:\Users\Master\Desktop\foto\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149079"/>
            <a:ext cx="4164462" cy="2339899"/>
          </a:xfrm>
          <a:prstGeom prst="rect">
            <a:avLst/>
          </a:prstGeom>
          <a:noFill/>
          <a:ln w="31750">
            <a:solidFill>
              <a:srgbClr val="00B0F0"/>
            </a:solidFill>
          </a:ln>
        </p:spPr>
      </p:pic>
      <p:sp>
        <p:nvSpPr>
          <p:cNvPr id="7" name="CasellaDiTesto 6"/>
          <p:cNvSpPr txBox="1"/>
          <p:nvPr/>
        </p:nvSpPr>
        <p:spPr>
          <a:xfrm>
            <a:off x="1475656" y="112474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Consenso informato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15616" y="1772816"/>
            <a:ext cx="7776864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Il consenso informato </a:t>
            </a:r>
            <a:r>
              <a:rPr lang="it-IT" sz="2400" dirty="0" smtClean="0"/>
              <a:t>può essere revocato anche quando la revoca comporti l'interruzione del trattamento, incluse la nutrizione e l'idratazione artificiali che, viene specificato nel testo, "</a:t>
            </a:r>
            <a:r>
              <a:rPr lang="it-IT" sz="2400" b="1" dirty="0" smtClean="0"/>
              <a:t>sono trattamenti sanitari</a:t>
            </a:r>
            <a:r>
              <a:rPr lang="it-IT" sz="2400" dirty="0" smtClean="0"/>
              <a:t>", in quanto "</a:t>
            </a:r>
            <a:r>
              <a:rPr lang="it-IT" sz="2400" b="1" dirty="0" smtClean="0"/>
              <a:t>somministrati su prescrizione medica di nutrienti mediante dispositivi sanitari</a:t>
            </a:r>
            <a:r>
              <a:rPr lang="it-IT" sz="2400" dirty="0" smtClean="0"/>
              <a:t>".</a:t>
            </a:r>
            <a:endParaRPr lang="it-IT" sz="240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B4A78-EFF4-4D28-8173-3FBB80A43458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13</a:t>
            </a:fld>
            <a:endParaRPr lang="it-IT"/>
          </a:p>
        </p:txBody>
      </p:sp>
      <p:pic>
        <p:nvPicPr>
          <p:cNvPr id="12290" name="Picture 2" descr="C:\Users\Master\Desktop\foto\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192243"/>
            <a:ext cx="3528392" cy="2347984"/>
          </a:xfrm>
          <a:prstGeom prst="rect">
            <a:avLst/>
          </a:prstGeom>
          <a:noFill/>
          <a:ln w="31750">
            <a:solidFill>
              <a:srgbClr val="00B0F0"/>
            </a:solidFill>
          </a:ln>
        </p:spPr>
      </p:pic>
      <p:sp>
        <p:nvSpPr>
          <p:cNvPr id="7" name="CasellaDiTesto 6"/>
          <p:cNvSpPr txBox="1"/>
          <p:nvPr/>
        </p:nvSpPr>
        <p:spPr>
          <a:xfrm>
            <a:off x="1475656" y="112474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Il consenso informato è revocabile</a:t>
            </a:r>
            <a:endParaRPr lang="it-IT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87624" y="1700808"/>
            <a:ext cx="7560840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Il </a:t>
            </a:r>
            <a:r>
              <a:rPr lang="it-IT" sz="2400" b="1" dirty="0">
                <a:solidFill>
                  <a:srgbClr val="FF0000"/>
                </a:solidFill>
              </a:rPr>
              <a:t>medico, </a:t>
            </a:r>
            <a:r>
              <a:rPr lang="it-IT" sz="2400" dirty="0"/>
              <a:t>se il paziente rifiuta o rinuncia a trattamenti sanitari necessari alla propria </a:t>
            </a:r>
            <a:r>
              <a:rPr lang="it-IT" sz="2400" dirty="0" smtClean="0"/>
              <a:t>sopravvivenza, </a:t>
            </a:r>
            <a:r>
              <a:rPr lang="it-IT" sz="2400" dirty="0"/>
              <a:t>gli prospetta le conseguenze della decisione e le possibili alternative ed è tenuto a promuovere ogni azione di sostegno al paziente, anche avvalendosi dei servizi di assistenza psicologica.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DBF0-A4C7-499C-876E-6EB85F239C56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14</a:t>
            </a:fld>
            <a:endParaRPr lang="it-IT"/>
          </a:p>
        </p:txBody>
      </p:sp>
      <p:pic>
        <p:nvPicPr>
          <p:cNvPr id="13314" name="Picture 2" descr="C:\Users\Master\Desktop\foto\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3789039"/>
            <a:ext cx="2448272" cy="2699963"/>
          </a:xfrm>
          <a:prstGeom prst="rect">
            <a:avLst/>
          </a:prstGeom>
          <a:noFill/>
          <a:ln w="31750">
            <a:solidFill>
              <a:srgbClr val="00B0F0"/>
            </a:solidFill>
          </a:ln>
        </p:spPr>
      </p:pic>
      <p:sp>
        <p:nvSpPr>
          <p:cNvPr id="7" name="CasellaDiTesto 6"/>
          <p:cNvSpPr txBox="1"/>
          <p:nvPr/>
        </p:nvSpPr>
        <p:spPr>
          <a:xfrm>
            <a:off x="1475656" y="105273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Assistenza psicologica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15616" y="1700808"/>
            <a:ext cx="7632848" cy="3046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Chi </a:t>
            </a:r>
            <a:r>
              <a:rPr lang="it-IT" sz="2400" b="1" dirty="0">
                <a:solidFill>
                  <a:srgbClr val="FF0000"/>
                </a:solidFill>
              </a:rPr>
              <a:t>sottoscrive le </a:t>
            </a:r>
            <a:r>
              <a:rPr lang="it-IT" sz="2400" b="1" dirty="0" err="1">
                <a:solidFill>
                  <a:srgbClr val="FF0000"/>
                </a:solidFill>
              </a:rPr>
              <a:t>Dat</a:t>
            </a:r>
            <a:r>
              <a:rPr lang="it-IT" sz="2400" b="1" dirty="0">
                <a:solidFill>
                  <a:srgbClr val="FF0000"/>
                </a:solidFill>
              </a:rPr>
              <a:t> </a:t>
            </a:r>
            <a:r>
              <a:rPr lang="it-IT" sz="2400" dirty="0"/>
              <a:t>indica una persona di sua fiducia </a:t>
            </a:r>
            <a:r>
              <a:rPr lang="it-IT" sz="2400" dirty="0" smtClean="0"/>
              <a:t>(fiduciario</a:t>
            </a:r>
            <a:r>
              <a:rPr lang="it-IT" sz="2400" dirty="0"/>
              <a:t>) che ne faccia le veci e lo rappresenti nelle relazioni con il medico e con le strutture sanitarie. </a:t>
            </a:r>
            <a:endParaRPr lang="it-IT" sz="2400" dirty="0" smtClean="0"/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Il </a:t>
            </a:r>
            <a:r>
              <a:rPr lang="it-IT" sz="2400" b="1" dirty="0">
                <a:solidFill>
                  <a:srgbClr val="FF0000"/>
                </a:solidFill>
              </a:rPr>
              <a:t>fiduciario </a:t>
            </a:r>
            <a:r>
              <a:rPr lang="it-IT" sz="2400" dirty="0"/>
              <a:t>deve essere una persona maggiorenne, capace di intendere e di </a:t>
            </a:r>
            <a:r>
              <a:rPr lang="it-IT" sz="2400" dirty="0" smtClean="0"/>
              <a:t>volere a cui va rilasciata una copia delle Dat.</a:t>
            </a: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L'incarico </a:t>
            </a:r>
            <a:r>
              <a:rPr lang="it-IT" sz="2400" b="1" dirty="0">
                <a:solidFill>
                  <a:srgbClr val="FF0000"/>
                </a:solidFill>
              </a:rPr>
              <a:t>del fiduciario </a:t>
            </a:r>
            <a:r>
              <a:rPr lang="it-IT" sz="2400" dirty="0"/>
              <a:t>può essere </a:t>
            </a:r>
            <a:r>
              <a:rPr lang="it-IT" sz="2400" dirty="0" smtClean="0"/>
              <a:t>revocato, e lo stesso, può rinunciare con atto scritto.</a:t>
            </a:r>
            <a:endParaRPr lang="it-IT" sz="240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91EA-3A3E-495C-AB07-36757352438E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15</a:t>
            </a:fld>
            <a:endParaRPr lang="it-IT"/>
          </a:p>
        </p:txBody>
      </p:sp>
      <p:pic>
        <p:nvPicPr>
          <p:cNvPr id="14338" name="Picture 2" descr="C:\Users\Master\Desktop\foto\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4869160"/>
            <a:ext cx="2088232" cy="1606960"/>
          </a:xfrm>
          <a:prstGeom prst="rect">
            <a:avLst/>
          </a:prstGeom>
          <a:noFill/>
          <a:ln w="31750">
            <a:solidFill>
              <a:srgbClr val="00B0F0"/>
            </a:solidFill>
          </a:ln>
        </p:spPr>
      </p:pic>
      <p:sp>
        <p:nvSpPr>
          <p:cNvPr id="7" name="CasellaDiTesto 6"/>
          <p:cNvSpPr txBox="1"/>
          <p:nvPr/>
        </p:nvSpPr>
        <p:spPr>
          <a:xfrm>
            <a:off x="1475656" y="105273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Fiduciario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043608" y="1628800"/>
            <a:ext cx="7776864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Nel caso </a:t>
            </a:r>
            <a:r>
              <a:rPr lang="it-IT" sz="2400" dirty="0" smtClean="0"/>
              <a:t>in cui le </a:t>
            </a:r>
            <a:r>
              <a:rPr lang="it-IT" sz="2400" dirty="0" err="1" smtClean="0"/>
              <a:t>Dat</a:t>
            </a:r>
            <a:r>
              <a:rPr lang="it-IT" sz="2400" dirty="0" smtClean="0"/>
              <a:t> non contengano l'indicazione del fiduciario o questi vi abbia rinunciato o sia deceduto o sia divenuto incapace le </a:t>
            </a:r>
            <a:r>
              <a:rPr lang="it-IT" sz="2400" dirty="0" err="1" smtClean="0"/>
              <a:t>Dat</a:t>
            </a:r>
            <a:r>
              <a:rPr lang="it-IT" sz="2400" dirty="0" smtClean="0"/>
              <a:t> mantengono efficacia in merito alle convinzioni e preferenze del </a:t>
            </a:r>
            <a:r>
              <a:rPr lang="it-IT" sz="2400" dirty="0" err="1" smtClean="0"/>
              <a:t>disponente</a:t>
            </a:r>
            <a:r>
              <a:rPr lang="it-IT" sz="2400" dirty="0" smtClean="0"/>
              <a:t>. </a:t>
            </a:r>
            <a:endParaRPr lang="it-IT" sz="2400" dirty="0" smtClean="0"/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In </a:t>
            </a:r>
            <a:r>
              <a:rPr lang="it-IT" sz="2400" b="1" dirty="0" smtClean="0">
                <a:solidFill>
                  <a:srgbClr val="FF0000"/>
                </a:solidFill>
              </a:rPr>
              <a:t>caso di necessità, </a:t>
            </a:r>
            <a:r>
              <a:rPr lang="it-IT" sz="2400" dirty="0" smtClean="0"/>
              <a:t>il giudice tutelare provvede alla nomina di un amministratore di sostegno. </a:t>
            </a:r>
            <a:endParaRPr lang="it-IT" sz="240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65A9-C3C4-48AD-8C0B-AD6FE7181A9E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16</a:t>
            </a:fld>
            <a:endParaRPr lang="it-IT"/>
          </a:p>
        </p:txBody>
      </p:sp>
      <p:pic>
        <p:nvPicPr>
          <p:cNvPr id="15362" name="Picture 2" descr="C:\Users\Master\Desktop\foto\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077072"/>
            <a:ext cx="4752528" cy="2376264"/>
          </a:xfrm>
          <a:prstGeom prst="rect">
            <a:avLst/>
          </a:prstGeom>
          <a:noFill/>
          <a:ln w="31750">
            <a:solidFill>
              <a:srgbClr val="00B0F0"/>
            </a:solidFill>
          </a:ln>
        </p:spPr>
      </p:pic>
      <p:sp>
        <p:nvSpPr>
          <p:cNvPr id="7" name="CasellaDiTesto 6"/>
          <p:cNvSpPr txBox="1"/>
          <p:nvPr/>
        </p:nvSpPr>
        <p:spPr>
          <a:xfrm>
            <a:off x="1475656" y="105273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Le DAT sono sempre valide</a:t>
            </a:r>
            <a:endParaRPr lang="it-IT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15616" y="1700808"/>
            <a:ext cx="7776864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Le </a:t>
            </a:r>
            <a:r>
              <a:rPr lang="it-IT" sz="2400" b="1" dirty="0">
                <a:solidFill>
                  <a:srgbClr val="FF0000"/>
                </a:solidFill>
              </a:rPr>
              <a:t>regioni </a:t>
            </a:r>
            <a:r>
              <a:rPr lang="it-IT" sz="2400" dirty="0"/>
              <a:t>che adottano modalità telematiche di gestione dei dati del singolo iscritto al Servizio sanitario nazionale possono regolamentare la raccolta di copia delle </a:t>
            </a:r>
            <a:r>
              <a:rPr lang="it-IT" sz="2400" dirty="0" err="1"/>
              <a:t>Dat</a:t>
            </a:r>
            <a:r>
              <a:rPr lang="it-IT" sz="2400" dirty="0"/>
              <a:t>, compresa l'indicazione del </a:t>
            </a:r>
            <a:r>
              <a:rPr lang="it-IT" sz="2400" dirty="0" smtClean="0"/>
              <a:t>fiduciario.</a:t>
            </a: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Il loro </a:t>
            </a:r>
            <a:r>
              <a:rPr lang="it-IT" sz="2400" b="1" dirty="0">
                <a:solidFill>
                  <a:srgbClr val="FF0000"/>
                </a:solidFill>
              </a:rPr>
              <a:t>inserimento </a:t>
            </a:r>
            <a:r>
              <a:rPr lang="it-IT" sz="2400" dirty="0"/>
              <a:t>nella banca dati, </a:t>
            </a:r>
            <a:r>
              <a:rPr lang="it-IT" sz="2400" dirty="0" smtClean="0"/>
              <a:t>è lasciata alla libertà del </a:t>
            </a:r>
            <a:r>
              <a:rPr lang="it-IT" sz="2400" dirty="0"/>
              <a:t>firmatario </a:t>
            </a:r>
            <a:r>
              <a:rPr lang="it-IT" sz="2400" dirty="0" smtClean="0"/>
              <a:t>di </a:t>
            </a:r>
            <a:r>
              <a:rPr lang="it-IT" sz="2400" dirty="0"/>
              <a:t>scegliere se darne copia o indicare dove esse siano reperibili.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D592-8693-48C7-9452-0D4C093D5B08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17</a:t>
            </a:fld>
            <a:endParaRPr lang="it-IT"/>
          </a:p>
        </p:txBody>
      </p:sp>
      <p:pic>
        <p:nvPicPr>
          <p:cNvPr id="16386" name="Picture 2" descr="C:\Users\Master\Desktop\foto\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509120"/>
            <a:ext cx="3453481" cy="182226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</p:pic>
      <p:sp>
        <p:nvSpPr>
          <p:cNvPr id="7" name="CasellaDiTesto 6"/>
          <p:cNvSpPr txBox="1"/>
          <p:nvPr/>
        </p:nvSpPr>
        <p:spPr>
          <a:xfrm>
            <a:off x="1475656" y="105273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Registro regionale delle DAT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043608" y="1700808"/>
            <a:ext cx="7920880" cy="31700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Le </a:t>
            </a:r>
            <a:r>
              <a:rPr lang="it-IT" sz="2000" b="1" dirty="0" err="1">
                <a:solidFill>
                  <a:srgbClr val="FF0000"/>
                </a:solidFill>
              </a:rPr>
              <a:t>Dat</a:t>
            </a:r>
            <a:r>
              <a:rPr lang="it-IT" sz="2000" b="1" dirty="0">
                <a:solidFill>
                  <a:srgbClr val="FF0000"/>
                </a:solidFill>
              </a:rPr>
              <a:t> devono</a:t>
            </a:r>
            <a:r>
              <a:rPr lang="it-IT" sz="2000" dirty="0"/>
              <a:t> essere redatte per atto pubblico o per scrittura privata autenticata o per scrittura privata consegnata dal </a:t>
            </a:r>
            <a:r>
              <a:rPr lang="it-IT" sz="2000" dirty="0" err="1"/>
              <a:t>disponente</a:t>
            </a:r>
            <a:r>
              <a:rPr lang="it-IT" sz="2000" dirty="0"/>
              <a:t> presso l'ufficio di stato civile del suo comune di residenza che provvede a inserirlo in un registro dove istituito o presso la struttura sanitaria che poi la trasmette alla regione. </a:t>
            </a:r>
            <a:endParaRPr lang="it-IT" sz="2000" dirty="0" smtClean="0"/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Le </a:t>
            </a:r>
            <a:r>
              <a:rPr lang="it-IT" sz="2000" b="1" dirty="0" err="1">
                <a:solidFill>
                  <a:srgbClr val="FF0000"/>
                </a:solidFill>
              </a:rPr>
              <a:t>Dat</a:t>
            </a:r>
            <a:r>
              <a:rPr lang="it-IT" sz="2000" b="1" dirty="0">
                <a:solidFill>
                  <a:srgbClr val="FF0000"/>
                </a:solidFill>
              </a:rPr>
              <a:t> tuttavia </a:t>
            </a:r>
            <a:r>
              <a:rPr lang="it-IT" sz="2000" dirty="0"/>
              <a:t>sono esenti dall'obbligo di registrazione, dall'imposta di bollo e da qualsiasi altro tributo, imposta, diritto e tassa</a:t>
            </a:r>
            <a:r>
              <a:rPr lang="it-IT" sz="2000" dirty="0" smtClean="0"/>
              <a:t>. </a:t>
            </a:r>
            <a:endParaRPr lang="it-IT" sz="2000" dirty="0" smtClean="0"/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Le </a:t>
            </a:r>
            <a:r>
              <a:rPr lang="it-IT" sz="2000" b="1" dirty="0" err="1">
                <a:solidFill>
                  <a:srgbClr val="FF0000"/>
                </a:solidFill>
              </a:rPr>
              <a:t>Dat</a:t>
            </a:r>
            <a:r>
              <a:rPr lang="it-IT" sz="2000" b="1" dirty="0">
                <a:solidFill>
                  <a:srgbClr val="FF0000"/>
                </a:solidFill>
              </a:rPr>
              <a:t> possono essere revocate </a:t>
            </a:r>
            <a:r>
              <a:rPr lang="it-IT" sz="2000" dirty="0"/>
              <a:t>con dichiarazione verbale raccolta o videoregistrata da un medico con l'assistenza di due testimoni in casi di emergenza e urgenza.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70D2-9509-48AA-A9E8-870AF0A09F94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18</a:t>
            </a:fld>
            <a:endParaRPr lang="it-IT"/>
          </a:p>
        </p:txBody>
      </p:sp>
      <p:pic>
        <p:nvPicPr>
          <p:cNvPr id="17410" name="Picture 2" descr="C:\Users\Master\Desktop\foto\sold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59" y="4941168"/>
            <a:ext cx="2166991" cy="1588024"/>
          </a:xfrm>
          <a:prstGeom prst="rect">
            <a:avLst/>
          </a:prstGeom>
          <a:noFill/>
        </p:spPr>
      </p:pic>
      <p:sp>
        <p:nvSpPr>
          <p:cNvPr id="7" name="CasellaDiTesto 6"/>
          <p:cNvSpPr txBox="1"/>
          <p:nvPr/>
        </p:nvSpPr>
        <p:spPr>
          <a:xfrm>
            <a:off x="1475656" y="105273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Niente tasse e bollo sulle DAT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15616" y="1700808"/>
            <a:ext cx="7669360" cy="1631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Nel </a:t>
            </a:r>
            <a:r>
              <a:rPr lang="it-IT" sz="2000" b="1" dirty="0">
                <a:solidFill>
                  <a:srgbClr val="FF0000"/>
                </a:solidFill>
              </a:rPr>
              <a:t>caso </a:t>
            </a:r>
            <a:r>
              <a:rPr lang="it-IT" sz="2000" dirty="0"/>
              <a:t>in cui le condizioni fisiche del paziente non lo consentano, possono essere espresse attraverso videoregistrazione o dispositivi che consentano alla persona con disabilità di comunicare. </a:t>
            </a:r>
            <a:endParaRPr lang="it-IT" sz="2000" dirty="0" smtClean="0"/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Con </a:t>
            </a:r>
            <a:r>
              <a:rPr lang="it-IT" sz="2000" b="1" dirty="0">
                <a:solidFill>
                  <a:srgbClr val="FF0000"/>
                </a:solidFill>
              </a:rPr>
              <a:t>le stesse modalità </a:t>
            </a:r>
            <a:r>
              <a:rPr lang="it-IT" sz="2000" dirty="0"/>
              <a:t>sono rinnovabili, modificabili e revocabili in ogni momento. 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9648-8A5B-48FF-AD7B-8041840533FD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19</a:t>
            </a:fld>
            <a:endParaRPr lang="it-IT"/>
          </a:p>
        </p:txBody>
      </p:sp>
      <p:pic>
        <p:nvPicPr>
          <p:cNvPr id="18434" name="Picture 2" descr="C:\Users\Master\Desktop\foto\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429000"/>
            <a:ext cx="3096344" cy="3096344"/>
          </a:xfrm>
          <a:prstGeom prst="rect">
            <a:avLst/>
          </a:prstGeom>
          <a:noFill/>
        </p:spPr>
      </p:pic>
      <p:sp>
        <p:nvSpPr>
          <p:cNvPr id="8" name="CasellaDiTesto 7"/>
          <p:cNvSpPr txBox="1"/>
          <p:nvPr/>
        </p:nvSpPr>
        <p:spPr>
          <a:xfrm>
            <a:off x="1475656" y="105273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DAT  videoregistrate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475656" y="3573016"/>
            <a:ext cx="7416824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L</a:t>
            </a:r>
            <a:r>
              <a:rPr lang="it-IT" sz="2400" b="1" dirty="0" smtClean="0">
                <a:solidFill>
                  <a:srgbClr val="FF0000"/>
                </a:solidFill>
              </a:rPr>
              <a:t>a</a:t>
            </a:r>
            <a:r>
              <a:rPr lang="it-IT" sz="2400" b="1" dirty="0">
                <a:solidFill>
                  <a:srgbClr val="FF0000"/>
                </a:solidFill>
              </a:rPr>
              <a:t> legge sul testamento biologico</a:t>
            </a:r>
            <a:r>
              <a:rPr lang="it-IT" sz="2400" dirty="0"/>
              <a:t> </a:t>
            </a:r>
            <a:r>
              <a:rPr lang="it-IT" sz="2400" dirty="0" smtClean="0"/>
              <a:t> prevede che ogni </a:t>
            </a:r>
            <a:r>
              <a:rPr lang="it-IT" sz="2400" dirty="0"/>
              <a:t>persona maggiorenne in previsione di una futura malattia che la renda incapace di autodeterminarsi può, attraverso le </a:t>
            </a:r>
            <a:r>
              <a:rPr lang="it-IT" sz="2400" b="1" dirty="0" err="1" smtClean="0"/>
              <a:t>Dat</a:t>
            </a:r>
            <a:r>
              <a:rPr lang="it-IT" sz="2400" dirty="0" smtClean="0"/>
              <a:t> (</a:t>
            </a:r>
            <a:r>
              <a:rPr lang="it-IT" sz="2400" b="1" dirty="0" smtClean="0"/>
              <a:t>Disposizioni </a:t>
            </a:r>
            <a:r>
              <a:rPr lang="it-IT" sz="2400" b="1" dirty="0"/>
              <a:t>anticipate di </a:t>
            </a:r>
            <a:r>
              <a:rPr lang="it-IT" sz="2400" b="1" dirty="0" smtClean="0"/>
              <a:t>trattamento)</a:t>
            </a:r>
            <a:r>
              <a:rPr lang="it-IT" sz="2400" dirty="0" smtClean="0"/>
              <a:t>, </a:t>
            </a:r>
            <a:r>
              <a:rPr lang="it-IT" sz="2400" dirty="0"/>
              <a:t>esprimere le proprie preferenze sui trattamenti sanitari, accettare o rifiutare terapie e trattamenti, comprese le pratiche di nutrizione e idratazione artificiali. </a:t>
            </a:r>
          </a:p>
        </p:txBody>
      </p:sp>
      <p:pic>
        <p:nvPicPr>
          <p:cNvPr id="2050" name="Picture 2" descr="C:\Users\Master\Desktop\foto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196752"/>
            <a:ext cx="7416824" cy="1800200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AAF5-E51E-46E2-9287-DD623B85ED19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Cosa non va nella 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87624" y="1700808"/>
            <a:ext cx="7632848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Un </a:t>
            </a:r>
            <a:r>
              <a:rPr lang="it-IT" sz="2000" b="1" dirty="0">
                <a:solidFill>
                  <a:srgbClr val="FF0000"/>
                </a:solidFill>
              </a:rPr>
              <a:t>punto rimasto irrisolto </a:t>
            </a:r>
            <a:r>
              <a:rPr lang="it-IT" sz="2000" dirty="0"/>
              <a:t>– assai serio e ben noto ai sostenitori della legge – è quello dell’obbligo per tutte le strutture sanitarie sia pubbliche che private (e dunque incluse quelle d’ispirazione cristiana) di eseguire il dettato della legge. </a:t>
            </a:r>
            <a:endParaRPr lang="it-IT" sz="2000" dirty="0" smtClean="0"/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Non </a:t>
            </a:r>
            <a:r>
              <a:rPr lang="it-IT" sz="2000" b="1" dirty="0">
                <a:solidFill>
                  <a:srgbClr val="FF0000"/>
                </a:solidFill>
              </a:rPr>
              <a:t>è difficile immaginare </a:t>
            </a:r>
            <a:r>
              <a:rPr lang="it-IT" sz="2000" dirty="0"/>
              <a:t>che cliniche e ospedali cattolici non ne vorranno sapere di fare o lasciar morire i pazienti affidati alle loro cure, e che dunque si troveranno nella situazione di dover venire meno a una norma troppo rigida a fronte di una libertà fondamentale. </a:t>
            </a:r>
            <a:endParaRPr lang="it-IT" sz="2000" dirty="0" smtClean="0"/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Perché</a:t>
            </a:r>
            <a:r>
              <a:rPr lang="it-IT" sz="2000" dirty="0" smtClean="0"/>
              <a:t> </a:t>
            </a:r>
            <a:r>
              <a:rPr lang="it-IT" sz="2000" dirty="0"/>
              <a:t>non si è provveduto a una modifica?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E4187-6350-4BD9-8DCC-506318C2B5C5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20</a:t>
            </a:fld>
            <a:endParaRPr lang="it-IT"/>
          </a:p>
        </p:txBody>
      </p:sp>
      <p:pic>
        <p:nvPicPr>
          <p:cNvPr id="19458" name="Picture 2" descr="C:\Users\Master\Desktop\foto\osp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4661428"/>
            <a:ext cx="3312368" cy="1846896"/>
          </a:xfrm>
          <a:prstGeom prst="rect">
            <a:avLst/>
          </a:prstGeom>
          <a:noFill/>
          <a:ln w="31750">
            <a:solidFill>
              <a:srgbClr val="FFC000"/>
            </a:solidFill>
          </a:ln>
        </p:spPr>
      </p:pic>
      <p:sp>
        <p:nvSpPr>
          <p:cNvPr id="7" name="CasellaDiTesto 6"/>
          <p:cNvSpPr txBox="1"/>
          <p:nvPr/>
        </p:nvSpPr>
        <p:spPr>
          <a:xfrm>
            <a:off x="1475656" y="105273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Ospedali al bivio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Cosa non va nella 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259632" y="1772816"/>
            <a:ext cx="7560840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 </a:t>
            </a:r>
            <a:r>
              <a:rPr lang="it-IT" sz="2000" b="1" dirty="0">
                <a:solidFill>
                  <a:srgbClr val="FF0000"/>
                </a:solidFill>
              </a:rPr>
              <a:t>medici – e le famiglie anche più di loro </a:t>
            </a:r>
            <a:r>
              <a:rPr lang="it-IT" sz="2000" dirty="0"/>
              <a:t>– sanno che non c’è unanimità su un punto che invece la legge dà per assodato: che nutrizione e idratazione artificiali siano sempre «</a:t>
            </a:r>
            <a:r>
              <a:rPr lang="it-IT" sz="2000" b="1" dirty="0"/>
              <a:t>terapia</a:t>
            </a:r>
            <a:r>
              <a:rPr lang="it-IT" sz="2000" dirty="0"/>
              <a:t>», e che rientrando in questa categoria possano essere sospese in ogni momento su richiesta del paziente. </a:t>
            </a:r>
            <a:endParaRPr lang="it-IT" sz="2000" dirty="0" smtClean="0"/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Malgrado </a:t>
            </a:r>
            <a:r>
              <a:rPr lang="it-IT" sz="2000" b="1" dirty="0">
                <a:solidFill>
                  <a:srgbClr val="FF0000"/>
                </a:solidFill>
              </a:rPr>
              <a:t>questa incertezza, </a:t>
            </a:r>
            <a:r>
              <a:rPr lang="it-IT" sz="2000" dirty="0"/>
              <a:t>che avrebbe suggerito l’applicazione del principio di precauzione, ora diviene legale la morte per fame e per sete di un malato non terminale, un disabile o un paziente in stato di incoscienza anche temporanea.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924C-057B-4A20-9AC5-B55B8C541635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21</a:t>
            </a:fld>
            <a:endParaRPr lang="it-IT"/>
          </a:p>
        </p:txBody>
      </p:sp>
      <p:pic>
        <p:nvPicPr>
          <p:cNvPr id="20482" name="Picture 2" descr="C:\Users\Master\Desktop\foto\fleb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64079" y="4793090"/>
            <a:ext cx="2280130" cy="1707896"/>
          </a:xfrm>
          <a:prstGeom prst="rect">
            <a:avLst/>
          </a:prstGeom>
          <a:noFill/>
          <a:ln w="31750">
            <a:solidFill>
              <a:srgbClr val="FFC000"/>
            </a:solidFill>
          </a:ln>
        </p:spPr>
      </p:pic>
      <p:sp>
        <p:nvSpPr>
          <p:cNvPr id="7" name="Rettangolo 6"/>
          <p:cNvSpPr/>
          <p:nvPr/>
        </p:nvSpPr>
        <p:spPr>
          <a:xfrm>
            <a:off x="2411760" y="1124744"/>
            <a:ext cx="50405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Nutrizione = Terapia?</a:t>
            </a:r>
            <a:endParaRPr lang="it-IT" sz="24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Cosa non va nella 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1628800"/>
            <a:ext cx="7416824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La </a:t>
            </a:r>
            <a:r>
              <a:rPr lang="it-IT" sz="2000" b="1" dirty="0">
                <a:solidFill>
                  <a:srgbClr val="FF0000"/>
                </a:solidFill>
              </a:rPr>
              <a:t>legge non parla mai di eutanasia o di suicidio assistito</a:t>
            </a:r>
            <a:r>
              <a:rPr lang="it-IT" sz="2000" dirty="0"/>
              <a:t>, e dunque è abusiva ogni interpretazione in questo senso. Ma se non consente né l’una né l’altra pratica, perché non le vieta esplicitamente</a:t>
            </a:r>
            <a:r>
              <a:rPr lang="it-IT" sz="2000" dirty="0" smtClean="0"/>
              <a:t>?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La </a:t>
            </a:r>
            <a:r>
              <a:rPr lang="it-IT" sz="2000" b="1" dirty="0">
                <a:solidFill>
                  <a:srgbClr val="FF0000"/>
                </a:solidFill>
              </a:rPr>
              <a:t>richiesta di modificare </a:t>
            </a:r>
            <a:r>
              <a:rPr lang="it-IT" sz="2000" dirty="0"/>
              <a:t>in questo senso la legge è stata respinta sia alla Camera sia al Senato, eppure l’assenza di limiti (come la malattia terminale per sospendere la nutrizione) e di condizioni (come l’elaborazione delle </a:t>
            </a:r>
            <a:r>
              <a:rPr lang="it-IT" sz="2000" dirty="0" err="1"/>
              <a:t>Dat</a:t>
            </a:r>
            <a:r>
              <a:rPr lang="it-IT" sz="2000" dirty="0"/>
              <a:t> insieme a un medico) lascia campo libero a letture problematiche nella pratica e a ricorsi in giudizio per allargare l’ambito e il modo di applicazione delle norme. 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9845-0AB7-4D61-A378-974BAE52C473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22</a:t>
            </a:fld>
            <a:endParaRPr lang="it-IT"/>
          </a:p>
        </p:txBody>
      </p:sp>
      <p:pic>
        <p:nvPicPr>
          <p:cNvPr id="21506" name="Picture 2" descr="C:\Users\Master\Desktop\foto\fleb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4653136"/>
            <a:ext cx="2448272" cy="1833840"/>
          </a:xfrm>
          <a:prstGeom prst="rect">
            <a:avLst/>
          </a:prstGeom>
          <a:noFill/>
          <a:ln w="31750">
            <a:solidFill>
              <a:srgbClr val="FFC000"/>
            </a:solidFill>
          </a:ln>
        </p:spPr>
      </p:pic>
      <p:sp>
        <p:nvSpPr>
          <p:cNvPr id="7" name="CasellaDiTesto 6"/>
          <p:cNvSpPr txBox="1"/>
          <p:nvPr/>
        </p:nvSpPr>
        <p:spPr>
          <a:xfrm>
            <a:off x="1475656" y="105273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Nessun divieto di eutanasia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Cosa non va nella 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87624" y="1700808"/>
            <a:ext cx="7560840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È vero che casi </a:t>
            </a:r>
            <a:r>
              <a:rPr lang="it-IT" sz="2000" dirty="0" smtClean="0"/>
              <a:t>come </a:t>
            </a:r>
            <a:r>
              <a:rPr lang="it-IT" sz="2000" b="1" dirty="0" smtClean="0"/>
              <a:t>dj </a:t>
            </a:r>
            <a:r>
              <a:rPr lang="it-IT" sz="2000" b="1" dirty="0" err="1" smtClean="0"/>
              <a:t>Fabo</a:t>
            </a:r>
            <a:r>
              <a:rPr lang="it-IT" sz="2000" b="1" dirty="0" smtClean="0"/>
              <a:t> </a:t>
            </a:r>
            <a:r>
              <a:rPr lang="it-IT" sz="2000" dirty="0" smtClean="0"/>
              <a:t>(morto per suicidio assistito) non rientrano nella legge, ma la richiesta di sospendere la nutrizione e provocare la morte del paziente ora non può più essere respinta.</a:t>
            </a:r>
            <a:endParaRPr lang="it-IT" sz="200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65F5A-261A-4D00-8000-B9FA5B49C483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23</a:t>
            </a:fld>
            <a:endParaRPr lang="it-IT"/>
          </a:p>
        </p:txBody>
      </p:sp>
      <p:pic>
        <p:nvPicPr>
          <p:cNvPr id="22530" name="Picture 2" descr="C:\Users\Master\Desktop\foto\fab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924944"/>
            <a:ext cx="5832648" cy="3476603"/>
          </a:xfrm>
          <a:prstGeom prst="rect">
            <a:avLst/>
          </a:prstGeom>
          <a:noFill/>
          <a:ln w="31750">
            <a:solidFill>
              <a:srgbClr val="FFC000"/>
            </a:solidFill>
          </a:ln>
        </p:spPr>
      </p:pic>
      <p:sp>
        <p:nvSpPr>
          <p:cNvPr id="7" name="CasellaDiTesto 6"/>
          <p:cNvSpPr txBox="1"/>
          <p:nvPr/>
        </p:nvSpPr>
        <p:spPr>
          <a:xfrm>
            <a:off x="1475656" y="105273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L’equilibrismo </a:t>
            </a:r>
            <a:r>
              <a:rPr lang="it-IT" sz="2400" b="1" dirty="0" smtClean="0">
                <a:solidFill>
                  <a:srgbClr val="0070C0"/>
                </a:solidFill>
              </a:rPr>
              <a:t>della</a:t>
            </a:r>
            <a:r>
              <a:rPr lang="it-IT" sz="2000" b="1" dirty="0" smtClean="0">
                <a:solidFill>
                  <a:srgbClr val="0070C0"/>
                </a:solidFill>
              </a:rPr>
              <a:t> </a:t>
            </a:r>
            <a:r>
              <a:rPr lang="it-IT" sz="2400" b="1" dirty="0" smtClean="0">
                <a:solidFill>
                  <a:srgbClr val="0070C0"/>
                </a:solidFill>
              </a:rPr>
              <a:t>legge</a:t>
            </a:r>
            <a:endParaRPr lang="it-IT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Cosa non va nella 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1628800"/>
            <a:ext cx="7416824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Malgrado </a:t>
            </a:r>
            <a:r>
              <a:rPr lang="it-IT" sz="2000" b="1" dirty="0">
                <a:solidFill>
                  <a:srgbClr val="FF0000"/>
                </a:solidFill>
              </a:rPr>
              <a:t>ripetuti tentativi </a:t>
            </a:r>
            <a:r>
              <a:rPr lang="it-IT" sz="2000" dirty="0"/>
              <a:t>alla Camera e al Senato di introdurre il diritto all’obiezione di coscienza per i medici di fronte a richieste di atti od omissioni contrari alle loro convinzioni </a:t>
            </a:r>
            <a:r>
              <a:rPr lang="it-IT" sz="2000" dirty="0" smtClean="0"/>
              <a:t>(</a:t>
            </a:r>
            <a:r>
              <a:rPr lang="it-IT" sz="2000" b="1" dirty="0" smtClean="0"/>
              <a:t>un </a:t>
            </a:r>
            <a:r>
              <a:rPr lang="it-IT" sz="2000" b="1" dirty="0"/>
              <a:t>«diritto costituzionalmente fondato», come ha riconosciuto persino il Comitato nazionale per la bioetica</a:t>
            </a:r>
            <a:r>
              <a:rPr lang="it-IT" sz="2000" dirty="0"/>
              <a:t>), nella legge </a:t>
            </a:r>
            <a:r>
              <a:rPr lang="it-IT" sz="2000" b="1" dirty="0"/>
              <a:t>resta solo </a:t>
            </a:r>
            <a:r>
              <a:rPr lang="it-IT" sz="2000" dirty="0"/>
              <a:t>un riconoscimento che «</a:t>
            </a:r>
            <a:r>
              <a:rPr lang="it-IT" sz="2000" b="1" dirty="0"/>
              <a:t>a fronte di tali richieste, il medico non ha obblighi professionali</a:t>
            </a:r>
            <a:r>
              <a:rPr lang="it-IT" sz="2000" dirty="0"/>
              <a:t>», di forza e tenore ben diversi. 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9CF2-87DF-4E70-8C13-1344DE86121E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24</a:t>
            </a:fld>
            <a:endParaRPr lang="it-IT"/>
          </a:p>
        </p:txBody>
      </p:sp>
      <p:pic>
        <p:nvPicPr>
          <p:cNvPr id="23554" name="Picture 2" descr="C:\Users\Master\Desktop\foto\obiezio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005064"/>
            <a:ext cx="5277992" cy="2304256"/>
          </a:xfrm>
          <a:prstGeom prst="rect">
            <a:avLst/>
          </a:prstGeom>
          <a:noFill/>
          <a:ln w="31750">
            <a:solidFill>
              <a:srgbClr val="FFC000"/>
            </a:solidFill>
          </a:ln>
        </p:spPr>
      </p:pic>
      <p:sp>
        <p:nvSpPr>
          <p:cNvPr id="7" name="CasellaDiTesto 6"/>
          <p:cNvSpPr txBox="1"/>
          <p:nvPr/>
        </p:nvSpPr>
        <p:spPr>
          <a:xfrm>
            <a:off x="1475656" y="112474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Le “Disposizioni” che obbligano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Cosa non va nella 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259632" y="1844825"/>
            <a:ext cx="7488832" cy="20005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È il frutto </a:t>
            </a:r>
            <a:r>
              <a:rPr lang="it-IT" sz="2000" dirty="0" smtClean="0"/>
              <a:t>della scelta di parlare già nel titolo della legge di «</a:t>
            </a:r>
            <a:r>
              <a:rPr lang="it-IT" sz="2000" b="1" dirty="0" smtClean="0"/>
              <a:t>disposizioni</a:t>
            </a:r>
            <a:r>
              <a:rPr lang="it-IT" sz="2000" dirty="0" smtClean="0"/>
              <a:t>» e non «</a:t>
            </a:r>
            <a:r>
              <a:rPr lang="it-IT" sz="2000" b="1" dirty="0" smtClean="0"/>
              <a:t>dichiarazioni anticipate di trattamento</a:t>
            </a:r>
            <a:r>
              <a:rPr lang="it-IT" sz="2000" dirty="0" smtClean="0"/>
              <a:t>», con il medico «tenuto a rispettare la volontà espressa dal paziente», esentato per questo da conseguenze civili o penali. </a:t>
            </a:r>
            <a:endParaRPr lang="it-IT" sz="2000" dirty="0" smtClean="0"/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Dunque, </a:t>
            </a:r>
            <a:r>
              <a:rPr lang="it-IT" sz="2000" b="1" dirty="0" smtClean="0">
                <a:solidFill>
                  <a:srgbClr val="FF0000"/>
                </a:solidFill>
              </a:rPr>
              <a:t>si riconosce </a:t>
            </a:r>
            <a:r>
              <a:rPr lang="it-IT" sz="2000" dirty="0" smtClean="0"/>
              <a:t>che potrebbe essere obbligato a mettere in atto comportamenti oggi perseguiti anche penalmente.</a:t>
            </a:r>
            <a:r>
              <a:rPr lang="it-IT" sz="2400" dirty="0" smtClean="0"/>
              <a:t> 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F589C-E0A0-42AF-81A1-5EA78C46A163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25</a:t>
            </a:fld>
            <a:endParaRPr lang="it-IT"/>
          </a:p>
        </p:txBody>
      </p:sp>
      <p:pic>
        <p:nvPicPr>
          <p:cNvPr id="26626" name="Picture 2" descr="C:\Users\Master\Desktop\foto\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933056"/>
            <a:ext cx="4047938" cy="2376264"/>
          </a:xfrm>
          <a:prstGeom prst="rect">
            <a:avLst/>
          </a:prstGeom>
          <a:noFill/>
          <a:ln w="31750">
            <a:solidFill>
              <a:srgbClr val="FFC000"/>
            </a:solidFill>
          </a:ln>
        </p:spPr>
      </p:pic>
      <p:sp>
        <p:nvSpPr>
          <p:cNvPr id="7" name="CasellaDiTesto 6"/>
          <p:cNvSpPr txBox="1"/>
          <p:nvPr/>
        </p:nvSpPr>
        <p:spPr>
          <a:xfrm>
            <a:off x="1475656" y="112474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Ruolo del medico ridimensionato</a:t>
            </a:r>
            <a:endParaRPr lang="it-IT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Cosa non va nella 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403648" y="1700808"/>
            <a:ext cx="7344816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È </a:t>
            </a:r>
            <a:r>
              <a:rPr lang="it-IT" sz="2000" b="1" dirty="0">
                <a:solidFill>
                  <a:srgbClr val="FF0000"/>
                </a:solidFill>
              </a:rPr>
              <a:t>il punto </a:t>
            </a:r>
            <a:r>
              <a:rPr lang="it-IT" sz="2000" dirty="0"/>
              <a:t>sul quale anche i sostenitori del provvedimento hanno riconosciuto che la legge ha un difetto, senza però apportarvi correzioni. </a:t>
            </a:r>
            <a:endParaRPr lang="it-IT" sz="2000" dirty="0" smtClean="0"/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Non </a:t>
            </a:r>
            <a:r>
              <a:rPr lang="it-IT" sz="2000" b="1" dirty="0">
                <a:solidFill>
                  <a:srgbClr val="FF0000"/>
                </a:solidFill>
              </a:rPr>
              <a:t>è stato previsto un registro nazionale </a:t>
            </a:r>
            <a:r>
              <a:rPr lang="it-IT" sz="2000" dirty="0"/>
              <a:t>delle volontà di fine vita, o almeno una struttura su base territoriale che garantisca – nel rispetto della privacy, in altri a</a:t>
            </a:r>
            <a:r>
              <a:rPr lang="it-IT" sz="2000" dirty="0" smtClean="0"/>
              <a:t>mbiti </a:t>
            </a:r>
            <a:r>
              <a:rPr lang="it-IT" sz="2000" dirty="0"/>
              <a:t>assicurata da regole minuziose – la ricostruzione di ciò che un cittadino ha lasciato </a:t>
            </a:r>
            <a:r>
              <a:rPr lang="it-IT" sz="2000" dirty="0" smtClean="0"/>
              <a:t>scritto.</a:t>
            </a:r>
            <a:endParaRPr lang="it-IT" sz="200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2866-8859-4619-8777-F01384BBE3AF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26</a:t>
            </a:fld>
            <a:endParaRPr lang="it-IT"/>
          </a:p>
        </p:txBody>
      </p:sp>
      <p:pic>
        <p:nvPicPr>
          <p:cNvPr id="25602" name="Picture 2" descr="C:\Users\Master\Desktop\foto\re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99240" y="4034860"/>
            <a:ext cx="2040912" cy="2463171"/>
          </a:xfrm>
          <a:prstGeom prst="rect">
            <a:avLst/>
          </a:prstGeom>
          <a:noFill/>
        </p:spPr>
      </p:pic>
      <p:sp>
        <p:nvSpPr>
          <p:cNvPr id="7" name="CasellaDiTesto 6"/>
          <p:cNvSpPr txBox="1"/>
          <p:nvPr/>
        </p:nvSpPr>
        <p:spPr>
          <a:xfrm>
            <a:off x="1475656" y="105273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Un registro unico che non esiste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Cosa non va nella 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1700808"/>
            <a:ext cx="7416824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La legge, inoltre, </a:t>
            </a:r>
            <a:r>
              <a:rPr lang="it-IT" sz="2000" b="1" dirty="0" smtClean="0"/>
              <a:t>'sana'</a:t>
            </a:r>
            <a:r>
              <a:rPr lang="it-IT" sz="2000" dirty="0" smtClean="0"/>
              <a:t> tutti i </a:t>
            </a:r>
            <a:r>
              <a:rPr lang="it-IT" sz="2000" dirty="0" err="1" smtClean="0"/>
              <a:t>biotestamenti</a:t>
            </a:r>
            <a:r>
              <a:rPr lang="it-IT" sz="2000" dirty="0" smtClean="0"/>
              <a:t> sinora raccolti dai più diversi soggetti (medici, notai, comuni...) sui moduli più disparati. </a:t>
            </a:r>
            <a:endParaRPr lang="it-IT" sz="2000" dirty="0" smtClean="0"/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 </a:t>
            </a:r>
            <a:r>
              <a:rPr lang="it-IT" sz="2000" b="1" dirty="0" smtClean="0">
                <a:solidFill>
                  <a:srgbClr val="FF0000"/>
                </a:solidFill>
              </a:rPr>
              <a:t>discussione è ora </a:t>
            </a:r>
            <a:r>
              <a:rPr lang="it-IT" sz="2000" dirty="0" smtClean="0"/>
              <a:t>la certezza della volontà, dunque il centro stesso della legge che non doveva introdurre voci di spesa, e dunque non prevede un registro (che costa). </a:t>
            </a:r>
            <a:endParaRPr lang="it-IT" sz="2000" dirty="0" smtClean="0"/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Ma </a:t>
            </a:r>
            <a:r>
              <a:rPr lang="it-IT" sz="2000" b="1" dirty="0" smtClean="0">
                <a:solidFill>
                  <a:srgbClr val="FF0000"/>
                </a:solidFill>
              </a:rPr>
              <a:t>un emendamento alla Manovra </a:t>
            </a:r>
            <a:r>
              <a:rPr lang="it-IT" sz="2000" dirty="0" smtClean="0"/>
              <a:t>ha stanziato una piccola cifra: per un registro che non esiste.</a:t>
            </a:r>
            <a:endParaRPr lang="it-IT" sz="200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64B6-E248-4BAF-A433-879EE03C7FA3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27</a:t>
            </a:fld>
            <a:endParaRPr lang="it-IT"/>
          </a:p>
        </p:txBody>
      </p:sp>
      <p:pic>
        <p:nvPicPr>
          <p:cNvPr id="24578" name="Picture 2" descr="C:\Users\Master\Desktop\foto\s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149080"/>
            <a:ext cx="3463073" cy="2304518"/>
          </a:xfrm>
          <a:prstGeom prst="rect">
            <a:avLst/>
          </a:prstGeom>
          <a:noFill/>
          <a:ln w="31750">
            <a:solidFill>
              <a:srgbClr val="FFC000"/>
            </a:solidFill>
          </a:ln>
        </p:spPr>
      </p:pic>
      <p:sp>
        <p:nvSpPr>
          <p:cNvPr id="7" name="CasellaDiTesto 6"/>
          <p:cNvSpPr txBox="1"/>
          <p:nvPr/>
        </p:nvSpPr>
        <p:spPr>
          <a:xfrm>
            <a:off x="1475656" y="105273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Confusione sul registro unico</a:t>
            </a:r>
            <a:endParaRPr lang="it-IT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850106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Magistero della Chiesa Cattolica e fine vita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15616" y="1124744"/>
            <a:ext cx="7848872" cy="32316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Oltre alle parole degli ultimi pontefici e della Congregazione per la Dottrina della Fede è possibile leggere direttamente sul Catechismo della Chiesa Cattolica al </a:t>
            </a:r>
            <a:r>
              <a:rPr lang="it-IT" sz="2400" b="1" dirty="0" smtClean="0">
                <a:solidFill>
                  <a:srgbClr val="FF0000"/>
                </a:solidFill>
              </a:rPr>
              <a:t>punto 2278:</a:t>
            </a:r>
            <a:endParaRPr lang="it-IT" sz="2400" dirty="0" smtClean="0">
              <a:solidFill>
                <a:srgbClr val="FF0000"/>
              </a:solidFill>
            </a:endParaRPr>
          </a:p>
          <a:p>
            <a:pPr algn="ctr"/>
            <a:endParaRPr lang="it-IT" sz="1200" dirty="0" smtClean="0">
              <a:solidFill>
                <a:srgbClr val="00B050"/>
              </a:solidFill>
            </a:endParaRPr>
          </a:p>
          <a:p>
            <a:pPr algn="ctr"/>
            <a:r>
              <a:rPr lang="it-IT" sz="2400" dirty="0" smtClean="0">
                <a:solidFill>
                  <a:srgbClr val="00B050"/>
                </a:solidFill>
              </a:rPr>
              <a:t>“</a:t>
            </a:r>
            <a:r>
              <a:rPr lang="it-IT" sz="2400" i="1" dirty="0" smtClean="0">
                <a:solidFill>
                  <a:srgbClr val="00B050"/>
                </a:solidFill>
              </a:rPr>
              <a:t>L'interruzione di procedure mediche onerose, pericolose, straordinarie sproporzionate rispetto ai risultati attesi può essere legittima. In tal caso si ha la rinuncia all`accanimento terapeutico. Non si vuole così procurare la morte: si accetta di non poterla impedire</a:t>
            </a:r>
            <a:r>
              <a:rPr lang="it-IT" sz="2400" dirty="0" smtClean="0">
                <a:solidFill>
                  <a:srgbClr val="00B050"/>
                </a:solidFill>
              </a:rPr>
              <a:t>”.</a:t>
            </a:r>
            <a:endParaRPr lang="it-IT" sz="2400" dirty="0">
              <a:solidFill>
                <a:srgbClr val="00B050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ED959-648A-4BCE-87CC-1418BFDF0B0F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28</a:t>
            </a:fld>
            <a:endParaRPr lang="it-IT"/>
          </a:p>
        </p:txBody>
      </p:sp>
      <p:pic>
        <p:nvPicPr>
          <p:cNvPr id="27651" name="Picture 3" descr="C:\Users\Master\Desktop\foto\m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437112"/>
            <a:ext cx="3488760" cy="1960240"/>
          </a:xfrm>
          <a:prstGeom prst="rect">
            <a:avLst/>
          </a:prstGeom>
          <a:noFill/>
          <a:ln w="31750">
            <a:solidFill>
              <a:srgbClr val="FFC000"/>
            </a:solidFill>
          </a:ln>
        </p:spPr>
      </p:pic>
      <p:sp>
        <p:nvSpPr>
          <p:cNvPr id="7" name="CasellaDiTesto 6"/>
          <p:cNvSpPr txBox="1"/>
          <p:nvPr/>
        </p:nvSpPr>
        <p:spPr>
          <a:xfrm>
            <a:off x="7092280" y="4869160"/>
            <a:ext cx="16561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0070C0"/>
                </a:solidFill>
              </a:rPr>
              <a:t>FINE</a:t>
            </a:r>
            <a:endParaRPr lang="it-IT" sz="4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3068960"/>
            <a:ext cx="7344816" cy="3416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Art</a:t>
            </a:r>
            <a:r>
              <a:rPr lang="it-IT" sz="2400" dirty="0"/>
              <a:t>. 1: Consenso informato</a:t>
            </a:r>
            <a:br>
              <a:rPr lang="it-IT" sz="2400" dirty="0"/>
            </a:br>
            <a:r>
              <a:rPr lang="it-IT" sz="2400" dirty="0"/>
              <a:t>Art. 2: Terapia del dolore, divieto di ostinazione </a:t>
            </a:r>
            <a:r>
              <a:rPr lang="it-IT" sz="2400" dirty="0" smtClean="0"/>
              <a:t>  irragionevole </a:t>
            </a:r>
            <a:r>
              <a:rPr lang="it-IT" sz="2400" dirty="0"/>
              <a:t>nelle cure e dignità nella fase finale della vita</a:t>
            </a:r>
            <a:br>
              <a:rPr lang="it-IT" sz="2400" dirty="0"/>
            </a:br>
            <a:r>
              <a:rPr lang="it-IT" sz="2400" dirty="0"/>
              <a:t>Art. 3: Minori e incapaci</a:t>
            </a:r>
            <a:br>
              <a:rPr lang="it-IT" sz="2400" dirty="0"/>
            </a:br>
            <a:r>
              <a:rPr lang="it-IT" sz="2400" dirty="0"/>
              <a:t>Art. 4: Disposizioni anticipate di trattamento</a:t>
            </a:r>
            <a:br>
              <a:rPr lang="it-IT" sz="2400" dirty="0"/>
            </a:br>
            <a:r>
              <a:rPr lang="it-IT" sz="2400" dirty="0"/>
              <a:t>Art. 5: Pianificazione condivisa delle cure</a:t>
            </a:r>
            <a:br>
              <a:rPr lang="it-IT" sz="2400" dirty="0"/>
            </a:br>
            <a:r>
              <a:rPr lang="it-IT" sz="2400" dirty="0"/>
              <a:t>Art. 6: Norma transitoria</a:t>
            </a:r>
            <a:br>
              <a:rPr lang="it-IT" sz="2400" dirty="0"/>
            </a:br>
            <a:r>
              <a:rPr lang="it-IT" sz="2400" dirty="0"/>
              <a:t>Art. 7: Clausola di invarianza finanziaria</a:t>
            </a:r>
            <a:br>
              <a:rPr lang="it-IT" sz="2400" dirty="0"/>
            </a:br>
            <a:r>
              <a:rPr lang="it-IT" sz="2400" dirty="0"/>
              <a:t>Art. 8: Relazione alle </a:t>
            </a:r>
            <a:r>
              <a:rPr lang="it-IT" sz="2400" dirty="0" smtClean="0"/>
              <a:t>Camere</a:t>
            </a:r>
            <a:endParaRPr lang="it-IT" sz="2400" dirty="0"/>
          </a:p>
        </p:txBody>
      </p:sp>
      <p:pic>
        <p:nvPicPr>
          <p:cNvPr id="3075" name="Picture 3" descr="C:\Users\Master\Desktop\foto\Immagin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052736"/>
            <a:ext cx="3756993" cy="1451257"/>
          </a:xfrm>
          <a:prstGeom prst="rect">
            <a:avLst/>
          </a:prstGeom>
          <a:noFill/>
        </p:spPr>
      </p:pic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49A82-7AF9-4CB2-A032-58168F82A1AD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547664" y="256490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la legge è costituita da 8 articoli: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pic>
        <p:nvPicPr>
          <p:cNvPr id="5" name="Immagine 4" descr="https://www.avvenire.it/c/2017/PublishingImages/97ea7e98fe2344b4b24984cbdf87f89e/Biotestament_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980728"/>
            <a:ext cx="7704856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2D2CF-47A2-4772-848B-C808C508E942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87624" y="1772816"/>
            <a:ext cx="7704856" cy="25545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Si </a:t>
            </a:r>
            <a:r>
              <a:rPr lang="it-IT" sz="2000" b="1" dirty="0">
                <a:solidFill>
                  <a:srgbClr val="FF0000"/>
                </a:solidFill>
              </a:rPr>
              <a:t>tratta di uno dei principali punti critici </a:t>
            </a:r>
            <a:r>
              <a:rPr lang="it-IT" sz="2000" dirty="0"/>
              <a:t>- contenuto nell'articolo 1 della </a:t>
            </a:r>
            <a:r>
              <a:rPr lang="it-IT" sz="2000" b="1" dirty="0"/>
              <a:t>legge</a:t>
            </a:r>
            <a:r>
              <a:rPr lang="it-IT" sz="2000" dirty="0"/>
              <a:t> - riguarda la possibilità che un paziente cosciente e stabile, dunque non in una fase terminale di una malattia, e pur tuttavia bisognoso di essere idratato e nutrito per via artificiale (per esempio attraverso un sondino), possa trovare la morte in seguito alla sua scelta di sospendere nutrizione e idratazione in tal modo somministrati</a:t>
            </a:r>
            <a:r>
              <a:rPr lang="it-IT" sz="2000" dirty="0" smtClean="0"/>
              <a:t>. </a:t>
            </a:r>
            <a:endParaRPr lang="it-IT" sz="2000" dirty="0" smtClean="0"/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Anche </a:t>
            </a:r>
            <a:r>
              <a:rPr lang="it-IT" sz="2000" b="1" dirty="0" smtClean="0">
                <a:solidFill>
                  <a:srgbClr val="FF0000"/>
                </a:solidFill>
              </a:rPr>
              <a:t>su richiesta, </a:t>
            </a:r>
            <a:r>
              <a:rPr lang="it-IT" sz="2000" dirty="0" smtClean="0"/>
              <a:t>per un paziente in stato di incoscienza, per volontà del fiduciario da lui stesso nominato o del tutore. </a:t>
            </a:r>
            <a:endParaRPr lang="it-IT" sz="2000" dirty="0"/>
          </a:p>
        </p:txBody>
      </p:sp>
      <p:pic>
        <p:nvPicPr>
          <p:cNvPr id="4098" name="Picture 2" descr="C:\Users\Master\Desktop\foto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437112"/>
            <a:ext cx="2765870" cy="2088232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263C9-82C2-4E60-98E7-F0E0274D0AE9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475656" y="105273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Idratazione e </a:t>
            </a:r>
            <a:r>
              <a:rPr lang="it-IT" sz="2400" b="1" dirty="0" smtClean="0">
                <a:solidFill>
                  <a:srgbClr val="0070C0"/>
                </a:solidFill>
              </a:rPr>
              <a:t>nutrizione artificiale</a:t>
            </a:r>
            <a:endParaRPr lang="it-IT" sz="24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403648" y="4149080"/>
            <a:ext cx="7272808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La </a:t>
            </a:r>
            <a:r>
              <a:rPr lang="it-IT" sz="2000" b="1" dirty="0">
                <a:solidFill>
                  <a:srgbClr val="FF0000"/>
                </a:solidFill>
              </a:rPr>
              <a:t>legge definisce </a:t>
            </a:r>
            <a:r>
              <a:rPr lang="it-IT" sz="2000" dirty="0"/>
              <a:t>tout court (quindi sempre e comunque) come una terapia sanitaria la somministrazione di acqua e cibo per via artificiale, che come tale può essere rifiutata (Art. 1). </a:t>
            </a:r>
            <a:endParaRPr lang="it-IT" sz="2000" dirty="0" smtClean="0"/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Una </a:t>
            </a:r>
            <a:r>
              <a:rPr lang="it-IT" sz="2000" b="1" dirty="0">
                <a:solidFill>
                  <a:srgbClr val="FF0000"/>
                </a:solidFill>
              </a:rPr>
              <a:t>posizione che non vede concorde l'intera comunità scientifica: </a:t>
            </a:r>
            <a:r>
              <a:rPr lang="it-IT" sz="2000" dirty="0"/>
              <a:t>vi sono casi - non infrequenti - in cui l'idratazione e nutrizione artificiali non sono trattamenti sanitari ma semplici atti di sostegno vitale proposti al paziente.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F9E1-CA59-4192-B510-C691F4AF5D9A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6</a:t>
            </a:fld>
            <a:endParaRPr lang="it-IT"/>
          </a:p>
        </p:txBody>
      </p:sp>
      <p:pic>
        <p:nvPicPr>
          <p:cNvPr id="5122" name="Picture 2" descr="C:\Users\Master\Desktop\foto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916832"/>
            <a:ext cx="3218877" cy="208823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7" name="CasellaDiTesto 6"/>
          <p:cNvSpPr txBox="1"/>
          <p:nvPr/>
        </p:nvSpPr>
        <p:spPr>
          <a:xfrm>
            <a:off x="1187624" y="1052736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Acqua e cibo, per via artificiale, </a:t>
            </a:r>
            <a:endParaRPr lang="it-IT" sz="2400" b="1" dirty="0" smtClean="0">
              <a:solidFill>
                <a:srgbClr val="0070C0"/>
              </a:solidFill>
            </a:endParaRPr>
          </a:p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diventano </a:t>
            </a:r>
            <a:r>
              <a:rPr lang="it-IT" sz="2400" b="1" dirty="0" smtClean="0">
                <a:solidFill>
                  <a:srgbClr val="0070C0"/>
                </a:solidFill>
              </a:rPr>
              <a:t>terapia sanitaria</a:t>
            </a:r>
            <a:endParaRPr lang="it-IT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15616" y="1628800"/>
            <a:ext cx="7776864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 </a:t>
            </a:r>
            <a:r>
              <a:rPr lang="it-IT" sz="2000" b="1" dirty="0">
                <a:solidFill>
                  <a:srgbClr val="FF0000"/>
                </a:solidFill>
              </a:rPr>
              <a:t>tutto questo </a:t>
            </a:r>
            <a:r>
              <a:rPr lang="it-IT" sz="2000" dirty="0"/>
              <a:t>il ruolo del medico è particolarmente sollecitato e va segnalata nel testo </a:t>
            </a:r>
            <a:r>
              <a:rPr lang="it-IT" sz="2000" b="1" dirty="0"/>
              <a:t>l'assenza</a:t>
            </a:r>
            <a:r>
              <a:rPr lang="it-IT" sz="2000" dirty="0"/>
              <a:t> di una vera "</a:t>
            </a:r>
            <a:r>
              <a:rPr lang="it-IT" sz="2000" b="1" dirty="0"/>
              <a:t>obiezione di coscienza</a:t>
            </a:r>
            <a:r>
              <a:rPr lang="it-IT" sz="2000" dirty="0"/>
              <a:t>": nei resoconti giornalistici al testo di legge si parla di "obiezione </a:t>
            </a:r>
            <a:r>
              <a:rPr lang="it-IT" sz="2000" dirty="0" smtClean="0"/>
              <a:t>di coscienza</a:t>
            </a:r>
            <a:r>
              <a:rPr lang="it-IT" sz="2000" dirty="0"/>
              <a:t>" ma in realtà ciò che prevede il testo è qualcosa di molto diverso, e numerose infatti sono state le critiche su questo punto. </a:t>
            </a:r>
            <a:endParaRPr lang="it-IT" sz="2000" dirty="0" smtClean="0"/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Il </a:t>
            </a:r>
            <a:r>
              <a:rPr lang="it-IT" sz="2000" b="1" dirty="0">
                <a:solidFill>
                  <a:srgbClr val="FF0000"/>
                </a:solidFill>
              </a:rPr>
              <a:t>sanitario è tenuto, </a:t>
            </a:r>
            <a:r>
              <a:rPr lang="it-IT" sz="2000" dirty="0"/>
              <a:t>secondo la norma approvata, a "</a:t>
            </a:r>
            <a:r>
              <a:rPr lang="it-IT" sz="2000" b="1" dirty="0"/>
              <a:t>rispettare la volontà espressa dal paziente di rifiutare il trattamento sanitario o di rinunciare al medesimo</a:t>
            </a:r>
            <a:r>
              <a:rPr lang="it-IT" sz="2000" dirty="0"/>
              <a:t>" e "</a:t>
            </a:r>
            <a:r>
              <a:rPr lang="it-IT" sz="2000" b="1" dirty="0"/>
              <a:t>in conseguenza di ciò, è esente da responsabilità civile o </a:t>
            </a:r>
            <a:r>
              <a:rPr lang="it-IT" sz="2000" b="1" dirty="0" smtClean="0"/>
              <a:t>penale</a:t>
            </a:r>
            <a:r>
              <a:rPr lang="it-IT" sz="2000" dirty="0" smtClean="0"/>
              <a:t>“.</a:t>
            </a:r>
            <a:endParaRPr lang="it-IT" sz="280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8EC4-E18E-491E-B2A6-745B82E19976}" type="datetime1">
              <a:rPr lang="it-IT" smtClean="0"/>
              <a:pPr/>
              <a:t>06/12/2019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7</a:t>
            </a:fld>
            <a:endParaRPr lang="it-IT"/>
          </a:p>
        </p:txBody>
      </p:sp>
      <p:pic>
        <p:nvPicPr>
          <p:cNvPr id="6146" name="Picture 2" descr="C:\Users\Master\Desktop\foto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581128"/>
            <a:ext cx="3396659" cy="1944216"/>
          </a:xfrm>
          <a:prstGeom prst="rect">
            <a:avLst/>
          </a:prstGeom>
          <a:noFill/>
          <a:ln w="31750">
            <a:solidFill>
              <a:srgbClr val="00B0F0"/>
            </a:solidFill>
          </a:ln>
        </p:spPr>
      </p:pic>
      <p:sp>
        <p:nvSpPr>
          <p:cNvPr id="7" name="CasellaDiTesto 6"/>
          <p:cNvSpPr txBox="1"/>
          <p:nvPr/>
        </p:nvSpPr>
        <p:spPr>
          <a:xfrm>
            <a:off x="1475656" y="105273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L’obiezione di coscienza: non c’è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87624" y="1844824"/>
            <a:ext cx="7776864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La norma </a:t>
            </a:r>
            <a:r>
              <a:rPr lang="it-IT" sz="2000" dirty="0" smtClean="0"/>
              <a:t>considera idratazione e nutrizione artificiali sempre e comunque come trattamenti sanitari ai quali è possibile rinunciare, il medico è chiamato ad agire attivamente e a sospenderli anche nei casi in cui essi non siano configurabili come accanimento terapeutico. </a:t>
            </a:r>
            <a:endParaRPr lang="it-IT" sz="2000" dirty="0" smtClean="0"/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 </a:t>
            </a:r>
            <a:r>
              <a:rPr lang="it-IT" sz="2000" b="1" dirty="0" smtClean="0">
                <a:solidFill>
                  <a:srgbClr val="FF0000"/>
                </a:solidFill>
              </a:rPr>
              <a:t>pratica, </a:t>
            </a:r>
            <a:r>
              <a:rPr lang="it-IT" sz="2000" dirty="0" smtClean="0"/>
              <a:t>è questo un punto davvero delicato, il medico è obbligato a sospendere il trattamento e dunque a portare a morte il paziente, se questa è la scelta di quest'ultimo (o del tutore o fiduciario). </a:t>
            </a:r>
            <a:endParaRPr lang="it-IT" sz="200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3D10-F803-4FC2-A9B7-B67982E7FE05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8</a:t>
            </a:fld>
            <a:endParaRPr lang="it-IT"/>
          </a:p>
        </p:txBody>
      </p:sp>
      <p:pic>
        <p:nvPicPr>
          <p:cNvPr id="7170" name="Picture 2" descr="C:\Users\Master\Desktop\foto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157720"/>
            <a:ext cx="4099313" cy="2295615"/>
          </a:xfrm>
          <a:prstGeom prst="rect">
            <a:avLst/>
          </a:prstGeom>
          <a:noFill/>
          <a:ln w="31750">
            <a:solidFill>
              <a:srgbClr val="00B0F0"/>
            </a:solidFill>
          </a:ln>
        </p:spPr>
      </p:pic>
      <p:sp>
        <p:nvSpPr>
          <p:cNvPr id="7" name="CasellaDiTesto 6"/>
          <p:cNvSpPr txBox="1"/>
          <p:nvPr/>
        </p:nvSpPr>
        <p:spPr>
          <a:xfrm>
            <a:off x="827584" y="1052736"/>
            <a:ext cx="8316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Il medico deve assecondare sempre </a:t>
            </a:r>
            <a:endParaRPr lang="it-IT" sz="2400" b="1" dirty="0" smtClean="0">
              <a:solidFill>
                <a:srgbClr val="0070C0"/>
              </a:solidFill>
            </a:endParaRPr>
          </a:p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la </a:t>
            </a:r>
            <a:r>
              <a:rPr lang="it-IT" sz="2400" b="1" dirty="0" smtClean="0">
                <a:solidFill>
                  <a:srgbClr val="0070C0"/>
                </a:solidFill>
              </a:rPr>
              <a:t>scelta del paziente</a:t>
            </a:r>
            <a:endParaRPr lang="it-IT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Legge sul Testamento Biologico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15616" y="1628800"/>
            <a:ext cx="7776864" cy="31700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La norma specifica </a:t>
            </a:r>
            <a:r>
              <a:rPr lang="it-IT" sz="2000" dirty="0" smtClean="0"/>
              <a:t>che il medico, facendo questo, è "</a:t>
            </a:r>
            <a:r>
              <a:rPr lang="it-IT" sz="2000" b="1" dirty="0" smtClean="0"/>
              <a:t>esente da ogni responsabilità civile o penale</a:t>
            </a:r>
            <a:r>
              <a:rPr lang="it-IT" sz="2000" dirty="0" smtClean="0"/>
              <a:t>", e il riferimento implicito sul lato penalistico è a quegli articoli del Codice penale che puniscono l'omicidio del consenziente e l'aiuto al suicidio.  </a:t>
            </a:r>
            <a:endParaRPr lang="it-IT" sz="2000" dirty="0" smtClean="0"/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La </a:t>
            </a:r>
            <a:r>
              <a:rPr lang="it-IT" sz="2000" b="1" dirty="0">
                <a:solidFill>
                  <a:srgbClr val="FF0000"/>
                </a:solidFill>
              </a:rPr>
              <a:t>legge dunque </a:t>
            </a:r>
            <a:r>
              <a:rPr lang="it-IT" sz="2000" dirty="0"/>
              <a:t>- almeno nella sua interpretazione letterale - prevede che il medico non solo potrà, ma anche dovrà (cioè sarà </a:t>
            </a:r>
            <a:r>
              <a:rPr lang="it-IT" sz="2000" dirty="0" smtClean="0"/>
              <a:t>obbligato) </a:t>
            </a:r>
            <a:r>
              <a:rPr lang="it-IT" sz="2000" dirty="0"/>
              <a:t>a compiere l'atto della sospensione della idratazione e nutrizione che porteranno come conseguenza certa alla morte del paziente. </a:t>
            </a:r>
            <a:endParaRPr lang="it-IT" sz="2000" dirty="0" smtClean="0"/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Ed </a:t>
            </a:r>
            <a:r>
              <a:rPr lang="it-IT" sz="2000" b="1" dirty="0">
                <a:solidFill>
                  <a:srgbClr val="FF0000"/>
                </a:solidFill>
              </a:rPr>
              <a:t>egli non potrà rifiutarsi, </a:t>
            </a:r>
            <a:r>
              <a:rPr lang="it-IT" sz="2000" dirty="0"/>
              <a:t>giacché </a:t>
            </a:r>
            <a:r>
              <a:rPr lang="it-IT" sz="2000" b="1" dirty="0"/>
              <a:t>la norma non prevede un'esplicita possibilità di obiezione di </a:t>
            </a:r>
            <a:r>
              <a:rPr lang="it-IT" sz="2000" b="1" dirty="0" smtClean="0"/>
              <a:t>coscienza.</a:t>
            </a:r>
            <a:endParaRPr lang="it-IT" sz="2000" b="1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D8B68-F980-4592-A186-AAA1DBAE55E9}" type="datetime1">
              <a:rPr lang="it-IT" smtClean="0"/>
              <a:pPr/>
              <a:t>06/12/2019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32BB-28FE-4429-AB2E-E88E10AEB7FE}" type="slidenum">
              <a:rPr lang="it-IT" smtClean="0"/>
              <a:pPr/>
              <a:t>9</a:t>
            </a:fld>
            <a:endParaRPr lang="it-IT"/>
          </a:p>
        </p:txBody>
      </p:sp>
      <p:pic>
        <p:nvPicPr>
          <p:cNvPr id="8194" name="Picture 2" descr="C:\Users\Master\Desktop\foto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869160"/>
            <a:ext cx="3312368" cy="1656184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</p:pic>
      <p:sp>
        <p:nvSpPr>
          <p:cNvPr id="7" name="CasellaDiTesto 6"/>
          <p:cNvSpPr txBox="1"/>
          <p:nvPr/>
        </p:nvSpPr>
        <p:spPr>
          <a:xfrm>
            <a:off x="1475656" y="105273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Il medico è esentato da ogni responsabilità</a:t>
            </a:r>
            <a:endParaRPr lang="it-IT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377</TotalTime>
  <Words>2024</Words>
  <Application>Microsoft Office PowerPoint</Application>
  <PresentationFormat>Presentazione su schermo (4:3)</PresentationFormat>
  <Paragraphs>166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29" baseType="lpstr">
      <vt:lpstr>Solstizio</vt:lpstr>
      <vt:lpstr>    LEGGE SUL TESTAMENTO BIOLOGICO</vt:lpstr>
      <vt:lpstr>Legge sul Testamento Biologico</vt:lpstr>
      <vt:lpstr>Legge sul Testamento Biologico</vt:lpstr>
      <vt:lpstr>Legge sul Testamento Biologico</vt:lpstr>
      <vt:lpstr>Legge sul Testamento Biologico</vt:lpstr>
      <vt:lpstr>Legge sul Testamento Biologico</vt:lpstr>
      <vt:lpstr>Legge sul Testamento Biologico</vt:lpstr>
      <vt:lpstr>Legge sul Testamento Biologico</vt:lpstr>
      <vt:lpstr>Legge sul Testamento Biologico</vt:lpstr>
      <vt:lpstr>Legge sul Testamento Biologico</vt:lpstr>
      <vt:lpstr>Legge sul Testamento Biologico</vt:lpstr>
      <vt:lpstr>Legge sul Testamento Biologico</vt:lpstr>
      <vt:lpstr>Legge sul Testamento Biologico</vt:lpstr>
      <vt:lpstr>Legge sul Testamento Biologico</vt:lpstr>
      <vt:lpstr>Legge sul Testamento Biologico</vt:lpstr>
      <vt:lpstr>Legge sul Testamento Biologico</vt:lpstr>
      <vt:lpstr>Legge sul Testamento Biologico</vt:lpstr>
      <vt:lpstr>Legge sul Testamento Biologico</vt:lpstr>
      <vt:lpstr>Legge sul Testamento Biologico</vt:lpstr>
      <vt:lpstr>Cosa non va nella Legge sul Testamento Biologico</vt:lpstr>
      <vt:lpstr>Cosa non va nella Legge sul Testamento Biologico</vt:lpstr>
      <vt:lpstr>Cosa non va nella Legge sul Testamento Biologico</vt:lpstr>
      <vt:lpstr>Cosa non va nella Legge sul Testamento Biologico</vt:lpstr>
      <vt:lpstr>Cosa non va nella Legge sul Testamento Biologico</vt:lpstr>
      <vt:lpstr>Cosa non va nella Legge sul Testamento Biologico</vt:lpstr>
      <vt:lpstr>Cosa non va nella Legge sul Testamento Biologico</vt:lpstr>
      <vt:lpstr>Cosa non va nella Legge sul Testamento Biologico</vt:lpstr>
      <vt:lpstr>Magistero della Chiesa Cattolica e fine vita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LEGGE SUL TESTAMENTO BIOLOGICO</dc:title>
  <dc:creator>Francesco Cannizzaro</dc:creator>
  <cp:lastModifiedBy>Master</cp:lastModifiedBy>
  <cp:revision>48</cp:revision>
  <dcterms:created xsi:type="dcterms:W3CDTF">2019-01-02T10:55:20Z</dcterms:created>
  <dcterms:modified xsi:type="dcterms:W3CDTF">2019-12-06T15:16:53Z</dcterms:modified>
</cp:coreProperties>
</file>